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76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00" r:id="rId2"/>
    <p:sldId id="367" r:id="rId3"/>
    <p:sldId id="260" r:id="rId4"/>
    <p:sldId id="384" r:id="rId5"/>
    <p:sldId id="257" r:id="rId6"/>
    <p:sldId id="369" r:id="rId7"/>
    <p:sldId id="397" r:id="rId8"/>
    <p:sldId id="258" r:id="rId9"/>
    <p:sldId id="259" r:id="rId10"/>
    <p:sldId id="307" r:id="rId11"/>
    <p:sldId id="261" r:id="rId12"/>
    <p:sldId id="262" r:id="rId13"/>
    <p:sldId id="263" r:id="rId14"/>
    <p:sldId id="267" r:id="rId15"/>
    <p:sldId id="268" r:id="rId16"/>
    <p:sldId id="269" r:id="rId17"/>
    <p:sldId id="270" r:id="rId18"/>
    <p:sldId id="271" r:id="rId19"/>
    <p:sldId id="276" r:id="rId20"/>
    <p:sldId id="264" r:id="rId21"/>
    <p:sldId id="398" r:id="rId22"/>
    <p:sldId id="277" r:id="rId23"/>
    <p:sldId id="265" r:id="rId24"/>
    <p:sldId id="399" r:id="rId25"/>
    <p:sldId id="266" r:id="rId26"/>
    <p:sldId id="272" r:id="rId27"/>
    <p:sldId id="275" r:id="rId28"/>
    <p:sldId id="273" r:id="rId29"/>
    <p:sldId id="274" r:id="rId30"/>
    <p:sldId id="281" r:id="rId31"/>
    <p:sldId id="278" r:id="rId32"/>
    <p:sldId id="279" r:id="rId33"/>
    <p:sldId id="280" r:id="rId34"/>
    <p:sldId id="288" r:id="rId35"/>
    <p:sldId id="282" r:id="rId36"/>
    <p:sldId id="365" r:id="rId37"/>
    <p:sldId id="283" r:id="rId38"/>
    <p:sldId id="287" r:id="rId39"/>
    <p:sldId id="284" r:id="rId40"/>
    <p:sldId id="285" r:id="rId41"/>
    <p:sldId id="289" r:id="rId42"/>
    <p:sldId id="286" r:id="rId43"/>
    <p:sldId id="422" r:id="rId44"/>
    <p:sldId id="429" r:id="rId45"/>
    <p:sldId id="423" r:id="rId46"/>
    <p:sldId id="290" r:id="rId47"/>
    <p:sldId id="291" r:id="rId48"/>
    <p:sldId id="294" r:id="rId49"/>
    <p:sldId id="413" r:id="rId50"/>
    <p:sldId id="414" r:id="rId51"/>
    <p:sldId id="415" r:id="rId52"/>
    <p:sldId id="416" r:id="rId53"/>
    <p:sldId id="417" r:id="rId54"/>
    <p:sldId id="295" r:id="rId55"/>
    <p:sldId id="430" r:id="rId56"/>
    <p:sldId id="297" r:id="rId57"/>
    <p:sldId id="292" r:id="rId58"/>
    <p:sldId id="431" r:id="rId59"/>
    <p:sldId id="256" r:id="rId60"/>
    <p:sldId id="293" r:id="rId61"/>
    <p:sldId id="298" r:id="rId62"/>
    <p:sldId id="301" r:id="rId63"/>
    <p:sldId id="299" r:id="rId64"/>
    <p:sldId id="304" r:id="rId65"/>
    <p:sldId id="302" r:id="rId66"/>
    <p:sldId id="303" r:id="rId67"/>
    <p:sldId id="424" r:id="rId68"/>
    <p:sldId id="305" r:id="rId69"/>
    <p:sldId id="418" r:id="rId70"/>
    <p:sldId id="432" r:id="rId71"/>
    <p:sldId id="306" r:id="rId72"/>
    <p:sldId id="419" r:id="rId73"/>
    <p:sldId id="420" r:id="rId74"/>
    <p:sldId id="421" r:id="rId75"/>
    <p:sldId id="308" r:id="rId76"/>
    <p:sldId id="309" r:id="rId77"/>
    <p:sldId id="310" r:id="rId78"/>
    <p:sldId id="311" r:id="rId79"/>
    <p:sldId id="394" r:id="rId80"/>
    <p:sldId id="312" r:id="rId81"/>
    <p:sldId id="313" r:id="rId82"/>
    <p:sldId id="355" r:id="rId83"/>
    <p:sldId id="314" r:id="rId84"/>
    <p:sldId id="395" r:id="rId85"/>
    <p:sldId id="315" r:id="rId86"/>
    <p:sldId id="317" r:id="rId87"/>
    <p:sldId id="316" r:id="rId88"/>
    <p:sldId id="318" r:id="rId89"/>
    <p:sldId id="322" r:id="rId90"/>
    <p:sldId id="323" r:id="rId91"/>
    <p:sldId id="324" r:id="rId92"/>
    <p:sldId id="319" r:id="rId93"/>
    <p:sldId id="325" r:id="rId94"/>
    <p:sldId id="326" r:id="rId95"/>
    <p:sldId id="320" r:id="rId96"/>
    <p:sldId id="321" r:id="rId97"/>
    <p:sldId id="327" r:id="rId98"/>
    <p:sldId id="329" r:id="rId99"/>
    <p:sldId id="330" r:id="rId100"/>
    <p:sldId id="341" r:id="rId101"/>
    <p:sldId id="331" r:id="rId102"/>
    <p:sldId id="332" r:id="rId103"/>
    <p:sldId id="333" r:id="rId104"/>
    <p:sldId id="334" r:id="rId105"/>
    <p:sldId id="335" r:id="rId106"/>
    <p:sldId id="336" r:id="rId107"/>
    <p:sldId id="337" r:id="rId108"/>
    <p:sldId id="425" r:id="rId109"/>
    <p:sldId id="426" r:id="rId110"/>
    <p:sldId id="427" r:id="rId111"/>
    <p:sldId id="338" r:id="rId112"/>
    <p:sldId id="428" r:id="rId113"/>
    <p:sldId id="339" r:id="rId114"/>
    <p:sldId id="340" r:id="rId115"/>
    <p:sldId id="345" r:id="rId116"/>
    <p:sldId id="342" r:id="rId117"/>
    <p:sldId id="343" r:id="rId118"/>
    <p:sldId id="346" r:id="rId119"/>
    <p:sldId id="347" r:id="rId120"/>
    <p:sldId id="348" r:id="rId121"/>
    <p:sldId id="349" r:id="rId122"/>
    <p:sldId id="351" r:id="rId123"/>
    <p:sldId id="352" r:id="rId124"/>
    <p:sldId id="353" r:id="rId125"/>
    <p:sldId id="354" r:id="rId126"/>
    <p:sldId id="350" r:id="rId127"/>
    <p:sldId id="356" r:id="rId128"/>
    <p:sldId id="357" r:id="rId129"/>
    <p:sldId id="380" r:id="rId130"/>
    <p:sldId id="358" r:id="rId131"/>
    <p:sldId id="360" r:id="rId132"/>
    <p:sldId id="359" r:id="rId133"/>
    <p:sldId id="361" r:id="rId134"/>
    <p:sldId id="362" r:id="rId135"/>
    <p:sldId id="363" r:id="rId136"/>
    <p:sldId id="370" r:id="rId137"/>
    <p:sldId id="371" r:id="rId138"/>
    <p:sldId id="366" r:id="rId139"/>
    <p:sldId id="372" r:id="rId140"/>
    <p:sldId id="373" r:id="rId141"/>
    <p:sldId id="374" r:id="rId142"/>
    <p:sldId id="375" r:id="rId143"/>
    <p:sldId id="376" r:id="rId144"/>
    <p:sldId id="377" r:id="rId145"/>
    <p:sldId id="389" r:id="rId146"/>
    <p:sldId id="378" r:id="rId147"/>
    <p:sldId id="379" r:id="rId148"/>
    <p:sldId id="381" r:id="rId149"/>
    <p:sldId id="382" r:id="rId150"/>
    <p:sldId id="385" r:id="rId151"/>
    <p:sldId id="386" r:id="rId152"/>
    <p:sldId id="387" r:id="rId153"/>
    <p:sldId id="388" r:id="rId154"/>
    <p:sldId id="391" r:id="rId155"/>
    <p:sldId id="392" r:id="rId156"/>
    <p:sldId id="401" r:id="rId157"/>
    <p:sldId id="409" r:id="rId158"/>
    <p:sldId id="410" r:id="rId159"/>
    <p:sldId id="411" r:id="rId160"/>
    <p:sldId id="412" r:id="rId161"/>
    <p:sldId id="406" r:id="rId162"/>
    <p:sldId id="407" r:id="rId163"/>
    <p:sldId id="393" r:id="rId164"/>
    <p:sldId id="434" r:id="rId165"/>
    <p:sldId id="433" r:id="rId166"/>
    <p:sldId id="440" r:id="rId167"/>
    <p:sldId id="439" r:id="rId168"/>
    <p:sldId id="436" r:id="rId169"/>
    <p:sldId id="437" r:id="rId170"/>
    <p:sldId id="438" r:id="rId171"/>
    <p:sldId id="435" r:id="rId172"/>
    <p:sldId id="445" r:id="rId173"/>
    <p:sldId id="441" r:id="rId174"/>
    <p:sldId id="444" r:id="rId175"/>
    <p:sldId id="442" r:id="rId176"/>
    <p:sldId id="448" r:id="rId177"/>
    <p:sldId id="443" r:id="rId178"/>
    <p:sldId id="446" r:id="rId179"/>
    <p:sldId id="447" r:id="rId180"/>
    <p:sldId id="449" r:id="rId181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386" autoAdjust="0"/>
    <p:restoredTop sz="94660"/>
  </p:normalViewPr>
  <p:slideViewPr>
    <p:cSldViewPr>
      <p:cViewPr varScale="1">
        <p:scale>
          <a:sx n="103" d="100"/>
          <a:sy n="103" d="100"/>
        </p:scale>
        <p:origin x="-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slide" Target="slides/slide179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5FE90A-FA0F-4CD2-B33C-41EBCBEB18F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EC73D7-F86C-49FD-A216-D50F28805E1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29B5A-5E7E-4066-AE48-3243E4CBFE8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4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4CD2954-ED73-4E83-AD67-CC4B0940043D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AA3B3-D260-4922-B76D-AB247EBD09D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1C01E-B8FB-43AD-9207-5C59E0E1CDF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9F021A-8C1F-47F3-9E84-AB483B7C369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F51412-3EBC-40FF-8B9C-01218B4FA85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7B8BB0-EA58-4EAC-AE26-AB6B895E831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7BFAE-CA0D-46C2-A655-BF64068FD8C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E3BFE7-4D18-404F-BF1B-3E0B9ED2094D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C4376-8E3D-4967-9924-F0EFDDA13019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1A98B5B-D304-4869-BEE8-5EB4B887D26B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400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Mario\Pro%20Loco%20Minori\Presentazione\Basi%20musicali%20Karaoke%20-%20Renato%20Zero%20-%20Il%20cielo.mp3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gif"/><Relationship Id="rId4" Type="http://schemas.openxmlformats.org/officeDocument/2006/relationships/hyperlink" Target="http://www.proloco.minori.sa.it/a___villamena.htm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Pro%20Loco%20DVD\Anno%202005\Presentazione%20Minori\10-Traccia%20Audio%2010.mp3" TargetMode="External"/><Relationship Id="rId4" Type="http://schemas.openxmlformats.org/officeDocument/2006/relationships/image" Target="../media/image4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D:\Mario\Pro%20Loco%20Minori\Presentazione\05)Bob%20Sinclar%20-%20World%20hold%20on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59.jpeg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7" Type="http://schemas.openxmlformats.org/officeDocument/2006/relationships/image" Target="../media/image167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png"/><Relationship Id="rId5" Type="http://schemas.openxmlformats.org/officeDocument/2006/relationships/hyperlink" Target="http://www.collinesalernitane.info/" TargetMode="External"/><Relationship Id="rId4" Type="http://schemas.openxmlformats.org/officeDocument/2006/relationships/image" Target="../media/image165.jpeg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Relationship Id="rId9" Type="http://schemas.openxmlformats.org/officeDocument/2006/relationships/image" Target="../media/image59.jpeg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J:\Presentazioni\Presentazione%20Minori\18%20-%20Part-Time%20Lover.mp3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proloco.minori.sa.it/viridarium.htm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Mario\Pro%20Loco%20Minori\Presentazione\Basi%20musicali%20Karaoke%20-%20Renato%20Zero%20-%20Mi%20vendo.mp3" TargetMode="Externa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J:\Presentazioni\Presentazione%20Minori\101.tina-turner.open-arms.mp3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Mario\Pro%20Loco%20Minori\Presentazione\01-Madonna_-_Hung_Up.mp3" TargetMode="Externa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7" name="WordArt 3" descr="Carta"/>
          <p:cNvSpPr>
            <a:spLocks noChangeArrowheads="1" noChangeShapeType="1" noTextEdit="1"/>
          </p:cNvSpPr>
          <p:nvPr/>
        </p:nvSpPr>
        <p:spPr bwMode="auto">
          <a:xfrm>
            <a:off x="684213" y="549275"/>
            <a:ext cx="7000875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Pro Loco di Minori</a:t>
            </a:r>
          </a:p>
          <a:p>
            <a:pPr algn="ctr"/>
            <a:r>
              <a:rPr lang="it-IT" sz="3600" kern="1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42 </a:t>
            </a:r>
            <a:r>
              <a:rPr lang="it-IT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anni</a:t>
            </a:r>
          </a:p>
          <a:p>
            <a:pPr algn="ctr"/>
            <a:r>
              <a:rPr lang="it-IT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1966 - </a:t>
            </a:r>
            <a:r>
              <a:rPr lang="it-IT" sz="36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2008</a:t>
            </a:r>
            <a:endParaRPr lang="it-IT" sz="36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54631" name="Picture 7" descr="proloco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0113" y="5445125"/>
            <a:ext cx="7145337" cy="977900"/>
          </a:xfrm>
          <a:prstGeom prst="rect">
            <a:avLst/>
          </a:prstGeom>
          <a:noFill/>
        </p:spPr>
      </p:pic>
      <p:pic>
        <p:nvPicPr>
          <p:cNvPr id="154632" name="Picture 8" descr="LOGO PRO LOC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2205038"/>
            <a:ext cx="2879725" cy="2879725"/>
          </a:xfrm>
          <a:prstGeom prst="rect">
            <a:avLst/>
          </a:prstGeom>
          <a:noFill/>
        </p:spPr>
      </p:pic>
      <p:pic>
        <p:nvPicPr>
          <p:cNvPr id="154634" name="Basi musicali Karaoke - Renato Zero - Il cielo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07950" y="6453188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46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4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8" presetClass="exit" presetSubtype="1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" dur="500"/>
                                        <p:tgtEl>
                                          <p:spTgt spid="154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4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4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54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4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6" dur="2000"/>
                                        <p:tgtEl>
                                          <p:spTgt spid="154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0"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4634"/>
                </p:tgtEl>
              </p:cMediaNode>
            </p:audio>
          </p:childTnLst>
        </p:cTn>
      </p:par>
    </p:tnLst>
    <p:bldLst>
      <p:bldP spid="154627" grpId="0" animBg="1"/>
      <p:bldP spid="154627" grpId="1" animBg="1"/>
      <p:bldP spid="154627" grpId="2" animBg="1"/>
      <p:bldP spid="154627" grpId="3" animBg="1"/>
      <p:bldP spid="154627" grpId="4" animBg="1"/>
      <p:bldP spid="154627" grpId="5" animBg="1"/>
      <p:bldP spid="154627" grpId="6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Museo_am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45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limo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minori da tor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9144000" cy="56959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Minori agosto 05 b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Minori_da_ove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0"/>
            <a:ext cx="6075363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Minori cop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7588" y="0"/>
            <a:ext cx="456882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mino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marmora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Mario e Pinucc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4813"/>
            <a:ext cx="9144000" cy="6096000"/>
          </a:xfrm>
          <a:prstGeom prst="rect">
            <a:avLst/>
          </a:prstGeom>
          <a:noFill/>
        </p:spPr>
      </p:pic>
      <p:sp>
        <p:nvSpPr>
          <p:cNvPr id="84995" name="WordArt 3"/>
          <p:cNvSpPr>
            <a:spLocks noChangeArrowheads="1" noChangeShapeType="1" noTextEdit="1"/>
          </p:cNvSpPr>
          <p:nvPr/>
        </p:nvSpPr>
        <p:spPr bwMode="auto">
          <a:xfrm>
            <a:off x="395288" y="5805488"/>
            <a:ext cx="377190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BMT Napoli 2005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0" name="Picture 4" descr="rosar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6263" y="0"/>
            <a:ext cx="9720263" cy="72913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23" name="Object 3"/>
          <p:cNvGraphicFramePr>
            <a:graphicFrameLocks noChangeAspect="1"/>
          </p:cNvGraphicFramePr>
          <p:nvPr/>
        </p:nvGraphicFramePr>
        <p:xfrm>
          <a:off x="2195513" y="115888"/>
          <a:ext cx="4733925" cy="6742112"/>
        </p:xfrm>
        <a:graphic>
          <a:graphicData uri="http://schemas.openxmlformats.org/presentationml/2006/ole">
            <p:oleObj spid="_x0000_s184323" name="Acrobat Document" r:id="rId3" imgW="9448619" imgH="13496815" progId="AcroExch.Document.7">
              <p:embed/>
            </p:oleObj>
          </a:graphicData>
        </a:graphic>
      </p:graphicFrame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illa_Romana_Sala_rappr_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7" name="Picture 3" descr="man + lo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4238" y="0"/>
            <a:ext cx="489902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logo%20per%20head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125538"/>
            <a:ext cx="6624637" cy="4633912"/>
          </a:xfrm>
          <a:prstGeom prst="rect">
            <a:avLst/>
          </a:prstGeom>
          <a:noFill/>
        </p:spPr>
      </p:pic>
      <p:sp>
        <p:nvSpPr>
          <p:cNvPr id="86019" name="WordArt 3"/>
          <p:cNvSpPr>
            <a:spLocks noChangeArrowheads="1" noChangeShapeType="1" noTextEdit="1"/>
          </p:cNvSpPr>
          <p:nvPr/>
        </p:nvSpPr>
        <p:spPr bwMode="auto">
          <a:xfrm>
            <a:off x="1331913" y="6021388"/>
            <a:ext cx="6624637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la ns. nuova Associazione Pro Loco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2" name="Picture 4" descr="premiazione 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LOGO PRO LO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1052513"/>
            <a:ext cx="4392613" cy="43926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Linea_blu_melanzane_cioccolata_sfogliatel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Gabriele_Donat_Mario_s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3187" name="WordArt 3"/>
          <p:cNvSpPr>
            <a:spLocks noChangeArrowheads="1" noChangeShapeType="1" noTextEdit="1"/>
          </p:cNvSpPr>
          <p:nvPr/>
        </p:nvSpPr>
        <p:spPr bwMode="auto">
          <a:xfrm>
            <a:off x="1187450" y="5949950"/>
            <a:ext cx="36576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Linea Blu a bordo dello yacht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limoncell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620713"/>
            <a:ext cx="7956550" cy="5413375"/>
          </a:xfrm>
          <a:prstGeom prst="rect">
            <a:avLst/>
          </a:prstGeom>
          <a:noFill/>
        </p:spPr>
      </p:pic>
      <p:sp>
        <p:nvSpPr>
          <p:cNvPr id="90115" name="WordArt 3"/>
          <p:cNvSpPr>
            <a:spLocks noChangeArrowheads="1" noChangeShapeType="1" noTextEdit="1"/>
          </p:cNvSpPr>
          <p:nvPr/>
        </p:nvSpPr>
        <p:spPr bwMode="auto">
          <a:xfrm>
            <a:off x="2843213" y="6092825"/>
            <a:ext cx="377190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il limoncello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Immagin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25" y="192088"/>
            <a:ext cx="4857750" cy="6473825"/>
          </a:xfrm>
          <a:prstGeom prst="rect">
            <a:avLst/>
          </a:prstGeom>
          <a:noFill/>
        </p:spPr>
      </p:pic>
      <p:pic>
        <p:nvPicPr>
          <p:cNvPr id="91139" name="10-Traccia Audio 10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07950" y="702945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1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7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139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interno basili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9900" cy="735171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Gresham_s_Chapel_Choir_L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id="95235" name="WordArt 3"/>
          <p:cNvSpPr>
            <a:spLocks noChangeArrowheads="1" noChangeShapeType="1" noTextEdit="1"/>
          </p:cNvSpPr>
          <p:nvPr/>
        </p:nvSpPr>
        <p:spPr bwMode="auto">
          <a:xfrm>
            <a:off x="539750" y="6165850"/>
            <a:ext cx="386715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Gresham's Choir - London - 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animBg="1"/>
      <p:bldP spid="9523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illa_Romana_Piscina_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fuochi artific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fontana_mores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1412875"/>
            <a:ext cx="5087938" cy="38068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fonta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0"/>
            <a:ext cx="505936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fiori_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Educ giornalisti maggio'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950" y="0"/>
            <a:ext cx="9251950" cy="6938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Edicola_voti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DSC099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1950" cy="6937375"/>
          </a:xfrm>
          <a:prstGeom prst="rect">
            <a:avLst/>
          </a:prstGeom>
          <a:noFill/>
        </p:spPr>
      </p:pic>
      <p:sp>
        <p:nvSpPr>
          <p:cNvPr id="103427" name="WordArt 3"/>
          <p:cNvSpPr>
            <a:spLocks noChangeArrowheads="1" noChangeShapeType="1" noTextEdit="1"/>
          </p:cNvSpPr>
          <p:nvPr/>
        </p:nvSpPr>
        <p:spPr bwMode="auto">
          <a:xfrm>
            <a:off x="395288" y="6092825"/>
            <a:ext cx="456247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Raduno auto d'epoca sul lungomare 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 animBg="1"/>
      <p:bldP spid="103427" grpId="1" animBg="1"/>
      <p:bldP spid="103427" grpId="2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DSC0989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Auto_d_epoca_05apr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2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illa_Romana_Museo_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24975" cy="69945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DSC098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DSC0987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2388"/>
            <a:ext cx="9215438" cy="69103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laudia_Donatella_Al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035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orso V Emanue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3250" y="0"/>
            <a:ext cx="514667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DSC097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jiesa_San_Nicol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765175"/>
            <a:ext cx="7353300" cy="50387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Udienza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572000" y="-3429000"/>
            <a:ext cx="18288000" cy="13716000"/>
          </a:xfrm>
          <a:prstGeom prst="rect">
            <a:avLst/>
          </a:prstGeom>
          <a:noFill/>
        </p:spPr>
      </p:pic>
      <p:sp>
        <p:nvSpPr>
          <p:cNvPr id="118788" name="WordArt 4"/>
          <p:cNvSpPr>
            <a:spLocks noChangeArrowheads="1" noChangeShapeType="1" noTextEdit="1"/>
          </p:cNvSpPr>
          <p:nvPr/>
        </p:nvSpPr>
        <p:spPr bwMode="auto">
          <a:xfrm>
            <a:off x="2627313" y="6381750"/>
            <a:ext cx="465772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Udienza in Piazza san Pietro 9 nov 05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8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Udienza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572000" y="-3429000"/>
            <a:ext cx="18288000" cy="13716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Tony'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3667" name="WordArt 3"/>
          <p:cNvSpPr>
            <a:spLocks noChangeArrowheads="1" noChangeShapeType="1" noTextEdit="1"/>
          </p:cNvSpPr>
          <p:nvPr/>
        </p:nvSpPr>
        <p:spPr bwMode="auto">
          <a:xfrm>
            <a:off x="4284663" y="5734050"/>
            <a:ext cx="251460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Tony "il pastaio"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136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7" grpId="0" animBg="1"/>
      <p:bldP spid="113667" grpId="1" animBg="1"/>
      <p:bldP spid="113667" grpId="2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Piazza San Pietr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4813"/>
            <a:ext cx="9144000" cy="59499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illa_Romana_Mosaico_Toro_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PROF_CAROT_DONPASQ_SIG_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Pinucc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34463" cy="6858000"/>
          </a:xfrm>
          <a:prstGeom prst="rect">
            <a:avLst/>
          </a:prstGeom>
          <a:noFill/>
        </p:spPr>
      </p:pic>
      <p:sp>
        <p:nvSpPr>
          <p:cNvPr id="122883" name="WordArt 3"/>
          <p:cNvSpPr>
            <a:spLocks noChangeArrowheads="1" noChangeShapeType="1" noTextEdit="1"/>
          </p:cNvSpPr>
          <p:nvPr/>
        </p:nvSpPr>
        <p:spPr bwMode="auto">
          <a:xfrm>
            <a:off x="900113" y="6165850"/>
            <a:ext cx="377190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premiazione gruppo Rediviva Budapest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28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Donato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Mario Pinuccio Mauriz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Pasq Genn Mario Pinucc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Margherita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11350" y="0"/>
            <a:ext cx="11055350" cy="8293100"/>
          </a:xfrm>
          <a:prstGeom prst="rect">
            <a:avLst/>
          </a:prstGeom>
          <a:noFill/>
        </p:spPr>
      </p:pic>
      <p:sp>
        <p:nvSpPr>
          <p:cNvPr id="139267" name="WordArt 3"/>
          <p:cNvSpPr>
            <a:spLocks noChangeArrowheads="1" noChangeShapeType="1" noTextEdit="1"/>
          </p:cNvSpPr>
          <p:nvPr/>
        </p:nvSpPr>
        <p:spPr bwMode="auto">
          <a:xfrm>
            <a:off x="179388" y="7605713"/>
            <a:ext cx="328612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visita a S.E. card. Chieli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7" grpId="0" animBg="1"/>
      <p:bldP spid="139267" grpId="1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antico pastific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minori_da_Ravell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88" y="0"/>
            <a:ext cx="500062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Castell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stand_paestum_20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599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illa_Romana_Mosaico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1" name="Picture 3" descr="Mario Pinuccio Francisco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5172" name="WordArt 4"/>
          <p:cNvSpPr>
            <a:spLocks noChangeArrowheads="1" noChangeShapeType="1" noTextEdit="1"/>
          </p:cNvSpPr>
          <p:nvPr/>
        </p:nvSpPr>
        <p:spPr bwMode="auto">
          <a:xfrm>
            <a:off x="755650" y="6308725"/>
            <a:ext cx="74295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con il maestro Francisco Lara della Joven Orquestra di Valladolid -Spagna-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2" grpId="0" animBg="1"/>
      <p:bldP spid="135172" grpId="1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Galatin 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136195" name="WordArt 3"/>
          <p:cNvSpPr>
            <a:spLocks noChangeArrowheads="1" noChangeShapeType="1" noTextEdit="1"/>
          </p:cNvSpPr>
          <p:nvPr/>
        </p:nvSpPr>
        <p:spPr bwMode="auto">
          <a:xfrm>
            <a:off x="1476375" y="6021388"/>
            <a:ext cx="508635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Prima Fiera del Gusto a Galatina (Lecce)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5" grpId="0" animBg="1"/>
      <p:bldP spid="136195" grpId="1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GALATINA 2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476250"/>
            <a:ext cx="7570787" cy="5678488"/>
          </a:xfrm>
          <a:prstGeom prst="rect">
            <a:avLst/>
          </a:prstGeom>
          <a:noFill/>
        </p:spPr>
      </p:pic>
      <p:sp>
        <p:nvSpPr>
          <p:cNvPr id="137219" name="WordArt 3"/>
          <p:cNvSpPr>
            <a:spLocks noChangeArrowheads="1" noChangeShapeType="1" noTextEdit="1"/>
          </p:cNvSpPr>
          <p:nvPr/>
        </p:nvSpPr>
        <p:spPr bwMode="auto">
          <a:xfrm>
            <a:off x="2268538" y="6308725"/>
            <a:ext cx="508635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Prima Fiera del Gusto a Galatina (Lecce)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9" grpId="0" animBg="1"/>
      <p:bldP spid="137219" grpId="1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Galatinaa 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00" y="889000"/>
            <a:ext cx="6350000" cy="5080000"/>
          </a:xfrm>
          <a:prstGeom prst="rect">
            <a:avLst/>
          </a:prstGeom>
          <a:noFill/>
        </p:spPr>
      </p:pic>
      <p:sp>
        <p:nvSpPr>
          <p:cNvPr id="138243" name="WordArt 3"/>
          <p:cNvSpPr>
            <a:spLocks noChangeArrowheads="1" noChangeShapeType="1" noTextEdit="1"/>
          </p:cNvSpPr>
          <p:nvPr/>
        </p:nvSpPr>
        <p:spPr bwMode="auto">
          <a:xfrm>
            <a:off x="1979613" y="6237288"/>
            <a:ext cx="508635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Prima Fiera del Gusto a Galatina (Lecce)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3" grpId="0" animBg="1"/>
      <p:bldP spid="138243" grpId="1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6" name="Picture 4" descr="Copia di Minori agosto 05 b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3" name="Picture 3" descr="Minori_da_Villame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404813"/>
            <a:ext cx="7991475" cy="5992812"/>
          </a:xfrm>
          <a:prstGeom prst="rect">
            <a:avLst/>
          </a:prstGeom>
          <a:noFill/>
        </p:spPr>
      </p:pic>
      <p:sp>
        <p:nvSpPr>
          <p:cNvPr id="143364" name="WordArt 4"/>
          <p:cNvSpPr>
            <a:spLocks noChangeArrowheads="1" noChangeShapeType="1" noTextEdit="1"/>
          </p:cNvSpPr>
          <p:nvPr/>
        </p:nvSpPr>
        <p:spPr bwMode="auto">
          <a:xfrm>
            <a:off x="1042988" y="6021388"/>
            <a:ext cx="3457575" cy="1444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scorcio da Villamena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433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4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Minori cop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620713"/>
            <a:ext cx="3640137" cy="546258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Pesci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549275"/>
            <a:ext cx="7461250" cy="5595938"/>
          </a:xfrm>
          <a:prstGeom prst="rect">
            <a:avLst/>
          </a:prstGeom>
          <a:noFill/>
        </p:spPr>
      </p:pic>
      <p:sp>
        <p:nvSpPr>
          <p:cNvPr id="164867" name="WordArt 3"/>
          <p:cNvSpPr>
            <a:spLocks noChangeArrowheads="1" noChangeShapeType="1" noTextEdit="1"/>
          </p:cNvSpPr>
          <p:nvPr/>
        </p:nvSpPr>
        <p:spPr bwMode="auto">
          <a:xfrm>
            <a:off x="2339975" y="6237288"/>
            <a:ext cx="45148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Fishing -night excursion-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DSC097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65891" name="WordArt 3"/>
          <p:cNvSpPr>
            <a:spLocks noChangeArrowheads="1" noChangeShapeType="1" noTextEdit="1"/>
          </p:cNvSpPr>
          <p:nvPr/>
        </p:nvSpPr>
        <p:spPr bwMode="auto">
          <a:xfrm>
            <a:off x="4140200" y="6165850"/>
            <a:ext cx="2952750" cy="295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0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M i n o r i </a:t>
            </a:r>
            <a:endParaRPr lang="it-IT" sz="2000" kern="1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1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fontana mores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69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illa_Romana_Lararium_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291" name="WordArt 3"/>
          <p:cNvSpPr>
            <a:spLocks noChangeArrowheads="1" noChangeShapeType="1" noTextEdit="1"/>
          </p:cNvSpPr>
          <p:nvPr/>
        </p:nvSpPr>
        <p:spPr bwMode="auto">
          <a:xfrm>
            <a:off x="4500563" y="6308725"/>
            <a:ext cx="1873250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Lararium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/>
      <p:bldP spid="12291" grpId="1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MINORI panorama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67939" name="WordArt 3"/>
          <p:cNvSpPr>
            <a:spLocks noChangeArrowheads="1" noChangeShapeType="1" noTextEdit="1"/>
          </p:cNvSpPr>
          <p:nvPr/>
        </p:nvSpPr>
        <p:spPr bwMode="auto">
          <a:xfrm rot="-346944">
            <a:off x="3132138" y="5805488"/>
            <a:ext cx="5184775" cy="250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20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a sea of emotions</a:t>
            </a:r>
          </a:p>
        </p:txBody>
      </p:sp>
    </p:spTree>
  </p:cSld>
  <p:clrMapOvr>
    <a:masterClrMapping/>
  </p:clrMapOvr>
  <p:transition advClick="0" advTm="10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7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9" grpId="0" animBg="1"/>
      <p:bldP spid="167939" grpId="1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DSC02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313" y="0"/>
            <a:ext cx="9612313" cy="72104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heel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stand proloco 1 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96975"/>
            <a:ext cx="9144000" cy="5661025"/>
          </a:xfrm>
          <a:prstGeom prst="rect">
            <a:avLst/>
          </a:prstGeom>
          <a:noFill/>
        </p:spPr>
      </p:pic>
      <p:pic>
        <p:nvPicPr>
          <p:cNvPr id="162819" name="Picture 3" descr="LOGO PRO LOC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0"/>
            <a:ext cx="1150938" cy="1150938"/>
          </a:xfrm>
          <a:prstGeom prst="rect">
            <a:avLst/>
          </a:prstGeom>
          <a:noFill/>
        </p:spPr>
      </p:pic>
      <p:pic>
        <p:nvPicPr>
          <p:cNvPr id="162820" name="05)Bob Sinclar - World hold on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50825" y="638175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8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628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820"/>
                </p:tgtEl>
              </p:cMediaNode>
            </p:audio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CAMPAN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23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423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logo%20per%20head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125538"/>
            <a:ext cx="6624637" cy="4633912"/>
          </a:xfrm>
          <a:prstGeom prst="rect">
            <a:avLst/>
          </a:prstGeom>
          <a:noFill/>
        </p:spPr>
      </p:pic>
      <p:sp>
        <p:nvSpPr>
          <p:cNvPr id="192515" name="WordArt 3"/>
          <p:cNvSpPr>
            <a:spLocks noChangeArrowheads="1" noChangeShapeType="1" noTextEdit="1"/>
          </p:cNvSpPr>
          <p:nvPr/>
        </p:nvSpPr>
        <p:spPr bwMode="auto">
          <a:xfrm>
            <a:off x="1331913" y="6021388"/>
            <a:ext cx="6624637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la ns. nuova Associazione Pro Loco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925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5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man + lo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4238" y="0"/>
            <a:ext cx="489902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914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9" name="Picture 3" descr="NVE000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64613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986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5" name="Picture 3" descr="villaroma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9324975" cy="69945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976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calendario 20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79438"/>
            <a:ext cx="9144000" cy="74374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945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5586" name="Object 2"/>
          <p:cNvGraphicFramePr>
            <a:graphicFrameLocks noChangeAspect="1"/>
          </p:cNvGraphicFramePr>
          <p:nvPr/>
        </p:nvGraphicFramePr>
        <p:xfrm>
          <a:off x="2195513" y="115888"/>
          <a:ext cx="4733925" cy="6742112"/>
        </p:xfrm>
        <a:graphic>
          <a:graphicData uri="http://schemas.openxmlformats.org/presentationml/2006/ole">
            <p:oleObj spid="_x0000_s195586" name="Acrobat Document" r:id="rId3" imgW="9448619" imgH="13496815" progId="AcroExch.Document.7">
              <p:embed/>
            </p:oleObj>
          </a:graphicData>
        </a:graphic>
      </p:graphicFrame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955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Villa_Romana_Impianto_termico_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UNESCO Logo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692150"/>
            <a:ext cx="1933575" cy="1587500"/>
          </a:xfrm>
          <a:prstGeom prst="rect">
            <a:avLst/>
          </a:prstGeom>
          <a:noFill/>
        </p:spPr>
      </p:pic>
      <p:pic>
        <p:nvPicPr>
          <p:cNvPr id="196611" name="Picture 3" descr="LOGO PRO LOCO unpl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4365625"/>
            <a:ext cx="2519362" cy="1477963"/>
          </a:xfrm>
          <a:prstGeom prst="rect">
            <a:avLst/>
          </a:prstGeom>
          <a:noFill/>
        </p:spPr>
      </p:pic>
      <p:pic>
        <p:nvPicPr>
          <p:cNvPr id="196612" name="Picture 4" descr="LOGO PRO LOC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75" y="2636838"/>
            <a:ext cx="1524000" cy="1524000"/>
          </a:xfrm>
          <a:prstGeom prst="rect">
            <a:avLst/>
          </a:prstGeom>
          <a:noFill/>
        </p:spPr>
      </p:pic>
      <p:pic>
        <p:nvPicPr>
          <p:cNvPr id="196613" name="Picture 5" descr="Colline Salernitan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688" y="765175"/>
            <a:ext cx="1943100" cy="1362075"/>
          </a:xfrm>
          <a:prstGeom prst="rect">
            <a:avLst/>
          </a:prstGeom>
          <a:noFill/>
        </p:spPr>
      </p:pic>
      <p:pic>
        <p:nvPicPr>
          <p:cNvPr id="196614" name="Picture 6" descr="Stemma Comune_Minor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088" y="4221163"/>
            <a:ext cx="1512887" cy="190023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966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966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966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966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966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966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LOGO PRO LO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1052513"/>
            <a:ext cx="4392613" cy="43926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LOGO PRO LO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1052513"/>
            <a:ext cx="4392613" cy="4392612"/>
          </a:xfrm>
          <a:prstGeom prst="rect">
            <a:avLst/>
          </a:prstGeom>
          <a:noFill/>
        </p:spPr>
      </p:pic>
      <p:pic>
        <p:nvPicPr>
          <p:cNvPr id="203779" name="Picture 3" descr="Minori_helicopter cop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037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LOGO PRO LO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1052513"/>
            <a:ext cx="4392613" cy="43926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996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LOGO PRO LO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1052513"/>
            <a:ext cx="4392613" cy="4392612"/>
          </a:xfrm>
          <a:prstGeom prst="rect">
            <a:avLst/>
          </a:prstGeom>
          <a:noFill/>
        </p:spPr>
      </p:pic>
      <p:pic>
        <p:nvPicPr>
          <p:cNvPr id="202755" name="Picture 3" descr="Minori_Helico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</p:spPr>
      </p:pic>
      <p:pic>
        <p:nvPicPr>
          <p:cNvPr id="202756" name="Picture 4" descr="Minori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572000" y="-3429000"/>
            <a:ext cx="18288000" cy="13716000"/>
          </a:xfrm>
          <a:prstGeom prst="rect">
            <a:avLst/>
          </a:prstGeom>
          <a:noFill/>
        </p:spPr>
      </p:pic>
      <p:pic>
        <p:nvPicPr>
          <p:cNvPr id="202757" name="Picture 5" descr="mix panorama fontana villa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1524000"/>
            <a:ext cx="7620000" cy="3810000"/>
          </a:xfrm>
          <a:prstGeom prst="rect">
            <a:avLst/>
          </a:prstGeom>
          <a:noFill/>
        </p:spPr>
      </p:pic>
      <p:pic>
        <p:nvPicPr>
          <p:cNvPr id="202758" name="Picture 6" descr="3 bi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4572000" y="-3429000"/>
            <a:ext cx="18288000" cy="13716000"/>
          </a:xfrm>
          <a:prstGeom prst="rect">
            <a:avLst/>
          </a:prstGeom>
          <a:noFill/>
        </p:spPr>
      </p:pic>
      <p:pic>
        <p:nvPicPr>
          <p:cNvPr id="202759" name="Picture 7" descr="panorama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4572000" y="-3429000"/>
            <a:ext cx="18288000" cy="13716000"/>
          </a:xfrm>
          <a:prstGeom prst="rect">
            <a:avLst/>
          </a:prstGeom>
          <a:noFill/>
        </p:spPr>
      </p:pic>
      <p:pic>
        <p:nvPicPr>
          <p:cNvPr id="202760" name="Picture 8" descr="1 tri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4572000" y="-3429000"/>
            <a:ext cx="18288000" cy="13716000"/>
          </a:xfrm>
          <a:prstGeom prst="rect">
            <a:avLst/>
          </a:prstGeom>
          <a:noFill/>
        </p:spPr>
      </p:pic>
      <p:pic>
        <p:nvPicPr>
          <p:cNvPr id="202761" name="Picture 9" descr="6 tri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4572000" y="-3429000"/>
            <a:ext cx="18288000" cy="13716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27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LOGO PRO LO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1052513"/>
            <a:ext cx="4392613" cy="43926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07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2" name="Picture 4" descr="lungomare di Mino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572000" y="-3429000"/>
            <a:ext cx="18288000" cy="13716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LOGO PRO LO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1052513"/>
            <a:ext cx="4392613" cy="43926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17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Welco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975" y="1189038"/>
            <a:ext cx="7510463" cy="4479925"/>
          </a:xfrm>
          <a:prstGeom prst="rect">
            <a:avLst/>
          </a:prstGeom>
          <a:noFill/>
        </p:spPr>
      </p:pic>
      <p:pic>
        <p:nvPicPr>
          <p:cNvPr id="204803" name="Picture 3" descr="3 b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572000" y="-3429000"/>
            <a:ext cx="18288000" cy="13716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48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Welco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975" y="1189038"/>
            <a:ext cx="7510463" cy="44799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8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Villa_Romana_Dolium_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0963"/>
            <a:ext cx="9251950" cy="6938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3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LOGO PRO LO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1052513"/>
            <a:ext cx="4392613" cy="43926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78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Anfore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cover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WordArt 4" descr="Carta"/>
          <p:cNvSpPr>
            <a:spLocks noChangeArrowheads="1" noChangeShapeType="1" noTextEdit="1"/>
          </p:cNvSpPr>
          <p:nvPr/>
        </p:nvSpPr>
        <p:spPr bwMode="auto">
          <a:xfrm>
            <a:off x="611188" y="3933825"/>
            <a:ext cx="70008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Minori antica Rheginna Minor </a:t>
            </a:r>
          </a:p>
          <a:p>
            <a:pPr algn="ctr"/>
            <a:r>
              <a:rPr lang="it-IT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costa d'Amalfi</a:t>
            </a:r>
          </a:p>
        </p:txBody>
      </p:sp>
      <p:pic>
        <p:nvPicPr>
          <p:cNvPr id="115717" name="18 - Part-Time Lover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23850" y="6237288"/>
            <a:ext cx="304800" cy="304800"/>
          </a:xfrm>
          <a:prstGeom prst="rect">
            <a:avLst/>
          </a:prstGeom>
          <a:noFill/>
        </p:spPr>
      </p:pic>
      <p:pic>
        <p:nvPicPr>
          <p:cNvPr id="115719" name="Picture 7" descr="minori panorama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5720" name="WordArt 8" descr="Carta"/>
          <p:cNvSpPr>
            <a:spLocks noChangeArrowheads="1" noChangeShapeType="1" noTextEdit="1"/>
          </p:cNvSpPr>
          <p:nvPr/>
        </p:nvSpPr>
        <p:spPr bwMode="auto">
          <a:xfrm>
            <a:off x="971550" y="908050"/>
            <a:ext cx="70008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Minori antica Rheginna Minor </a:t>
            </a:r>
          </a:p>
          <a:p>
            <a:pPr algn="ctr"/>
            <a:r>
              <a:rPr lang="it-IT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costa d'Amalfi</a:t>
            </a:r>
          </a:p>
        </p:txBody>
      </p:sp>
    </p:spTree>
  </p:cSld>
  <p:clrMapOvr>
    <a:masterClrMapping/>
  </p:clrMapOvr>
  <p:transition advClick="0" advTm="10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" dur="20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157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8" presetClass="exit" presetSubtype="12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5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4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157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15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8" presetClass="exit" presetSubtype="1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9" dur="500"/>
                                        <p:tgtEl>
                                          <p:spTgt spid="115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2" presetClass="entr" presetSubtype="4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15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115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xit" presetSubtype="4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73" dur="2000"/>
                                        <p:tgtEl>
                                          <p:spTgt spid="115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70">
                <p:cTn id="7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5717"/>
                </p:tgtEl>
              </p:cMediaNode>
            </p:audio>
          </p:childTnLst>
        </p:cTn>
      </p:par>
    </p:tnLst>
    <p:bldLst>
      <p:bldP spid="115716" grpId="0" animBg="1"/>
      <p:bldP spid="115716" grpId="1" animBg="1"/>
      <p:bldP spid="115716" grpId="2" animBg="1"/>
      <p:bldP spid="115716" grpId="3" animBg="1"/>
      <p:bldP spid="115716" grpId="4" animBg="1"/>
      <p:bldP spid="115716" grpId="5" animBg="1"/>
      <p:bldP spid="115716" grpId="6" animBg="1"/>
      <p:bldP spid="115720" grpId="0" animBg="1"/>
      <p:bldP spid="115720" grpId="1" animBg="1"/>
      <p:bldP spid="115720" grpId="2" animBg="1"/>
      <p:bldP spid="115720" grpId="3" animBg="1"/>
      <p:bldP spid="115720" grpId="4" animBg="1"/>
      <p:bldP spid="115720" grpId="5" animBg="1"/>
      <p:bldP spid="115720" grpId="6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illa_romana_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3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53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3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6" name="Rectangle 4"/>
          <p:cNvSpPr>
            <a:spLocks noChangeArrowheads="1"/>
          </p:cNvSpPr>
          <p:nvPr/>
        </p:nvSpPr>
        <p:spPr bwMode="auto">
          <a:xfrm>
            <a:off x="1042988" y="871538"/>
            <a:ext cx="5037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i="1">
                <a:latin typeface="Bradley Hand ITC" pitchFamily="66" charset="0"/>
              </a:rPr>
              <a:t>Non sappiamo se era un cittadino della capitale che</a:t>
            </a:r>
          </a:p>
        </p:txBody>
      </p:sp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1116013" y="1341438"/>
            <a:ext cx="457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b="1" i="1">
                <a:latin typeface="Bradley Hand ITC" pitchFamily="66" charset="0"/>
              </a:rPr>
              <a:t>veniva a trascorrere qui periodi di riposo o</a:t>
            </a:r>
          </a:p>
        </p:txBody>
      </p:sp>
      <p:sp>
        <p:nvSpPr>
          <p:cNvPr id="151558" name="Rectangle 6"/>
          <p:cNvSpPr>
            <a:spLocks noChangeArrowheads="1"/>
          </p:cNvSpPr>
          <p:nvPr/>
        </p:nvSpPr>
        <p:spPr bwMode="auto">
          <a:xfrm>
            <a:off x="1331913" y="1879600"/>
            <a:ext cx="30940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i="1">
                <a:latin typeface="Bradley Hand ITC" pitchFamily="66" charset="0"/>
              </a:rPr>
              <a:t>un abitante di città più vicine,</a:t>
            </a:r>
          </a:p>
        </p:txBody>
      </p:sp>
      <p:sp>
        <p:nvSpPr>
          <p:cNvPr id="151559" name="Rectangle 7"/>
          <p:cNvSpPr>
            <a:spLocks noChangeArrowheads="1"/>
          </p:cNvSpPr>
          <p:nvPr/>
        </p:nvSpPr>
        <p:spPr bwMode="auto">
          <a:xfrm>
            <a:off x="1835150" y="2671763"/>
            <a:ext cx="48942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i="1">
                <a:latin typeface="Bradley Hand ITC" pitchFamily="66" charset="0"/>
              </a:rPr>
              <a:t>Neapolis, Nuceria, Salernum, il quale si spostava</a:t>
            </a:r>
          </a:p>
        </p:txBody>
      </p:sp>
      <p:sp>
        <p:nvSpPr>
          <p:cNvPr id="151560" name="Rectangle 8"/>
          <p:cNvSpPr>
            <a:spLocks noChangeArrowheads="1"/>
          </p:cNvSpPr>
          <p:nvPr/>
        </p:nvSpPr>
        <p:spPr bwMode="auto">
          <a:xfrm>
            <a:off x="2195513" y="3176588"/>
            <a:ext cx="240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i="1">
                <a:latin typeface="Bradley Hand ITC" pitchFamily="66" charset="0"/>
              </a:rPr>
              <a:t>quaggiù per i suoi otia.</a:t>
            </a:r>
          </a:p>
        </p:txBody>
      </p:sp>
      <p:sp>
        <p:nvSpPr>
          <p:cNvPr id="151561" name="Rectangle 9"/>
          <p:cNvSpPr>
            <a:spLocks noChangeArrowheads="1"/>
          </p:cNvSpPr>
          <p:nvPr/>
        </p:nvSpPr>
        <p:spPr bwMode="auto">
          <a:xfrm>
            <a:off x="611188" y="4543425"/>
            <a:ext cx="65357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i="1">
                <a:latin typeface="Bradley Hand ITC" pitchFamily="66" charset="0"/>
              </a:rPr>
              <a:t>Di sicuro era persona di notevoli possibilità finanziarie e di un alto</a:t>
            </a:r>
          </a:p>
        </p:txBody>
      </p:sp>
      <p:sp>
        <p:nvSpPr>
          <p:cNvPr id="151562" name="Rectangle 10"/>
          <p:cNvSpPr>
            <a:spLocks noChangeArrowheads="1"/>
          </p:cNvSpPr>
          <p:nvPr/>
        </p:nvSpPr>
        <p:spPr bwMode="auto">
          <a:xfrm>
            <a:off x="900113" y="4976813"/>
            <a:ext cx="65309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i="1">
                <a:latin typeface="Bradley Hand ITC" pitchFamily="66" charset="0"/>
              </a:rPr>
              <a:t>livello-culturale e di gusto, vista la scelta progettuale del complesso</a:t>
            </a:r>
          </a:p>
        </p:txBody>
      </p:sp>
      <p:sp>
        <p:nvSpPr>
          <p:cNvPr id="151563" name="Rectangle 11"/>
          <p:cNvSpPr>
            <a:spLocks noChangeArrowheads="1"/>
          </p:cNvSpPr>
          <p:nvPr/>
        </p:nvSpPr>
        <p:spPr bwMode="auto">
          <a:xfrm>
            <a:off x="1619250" y="5445125"/>
            <a:ext cx="457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b="1" i="1">
                <a:latin typeface="Bradley Hand ITC" pitchFamily="66" charset="0"/>
              </a:rPr>
              <a:t>e del suo apparato decorativo. </a:t>
            </a:r>
          </a:p>
        </p:txBody>
      </p:sp>
      <p:pic>
        <p:nvPicPr>
          <p:cNvPr id="151564" name="Picture 12" descr="villa romana 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6900" y="260350"/>
            <a:ext cx="1804988" cy="21605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6000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1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51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1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1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15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51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1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1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2000"/>
                                        <p:tgtEl>
                                          <p:spTgt spid="15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ntiquarium_pannell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4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04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villa_romana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3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4" name="Rectangle 4"/>
          <p:cNvSpPr>
            <a:spLocks noChangeArrowheads="1"/>
          </p:cNvSpPr>
          <p:nvPr/>
        </p:nvSpPr>
        <p:spPr bwMode="auto">
          <a:xfrm>
            <a:off x="1116013" y="942975"/>
            <a:ext cx="504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>
                <a:latin typeface="Bradley Hand ITC" pitchFamily="66" charset="0"/>
              </a:rPr>
              <a:t>Costruita al livello del mare, nel suo piano inferiore</a:t>
            </a:r>
          </a:p>
        </p:txBody>
      </p:sp>
      <p:sp>
        <p:nvSpPr>
          <p:cNvPr id="153605" name="Rectangle 5"/>
          <p:cNvSpPr>
            <a:spLocks noChangeArrowheads="1"/>
          </p:cNvSpPr>
          <p:nvPr/>
        </p:nvSpPr>
        <p:spPr bwMode="auto">
          <a:xfrm>
            <a:off x="1476375" y="1735138"/>
            <a:ext cx="5200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>
                <a:latin typeface="Bradley Hand ITC" pitchFamily="66" charset="0"/>
              </a:rPr>
              <a:t>la villa racchiude tra le ali del portico un </a:t>
            </a:r>
            <a:r>
              <a:rPr lang="it-IT" b="1">
                <a:latin typeface="Bradley Hand ITC" pitchFamily="66" charset="0"/>
                <a:hlinkClick r:id="rId2"/>
              </a:rPr>
              <a:t>viridarium</a:t>
            </a:r>
            <a:r>
              <a:rPr lang="it-IT" b="1">
                <a:latin typeface="Bradley Hand ITC" pitchFamily="66" charset="0"/>
              </a:rPr>
              <a:t>,</a:t>
            </a:r>
          </a:p>
        </p:txBody>
      </p:sp>
      <p:sp>
        <p:nvSpPr>
          <p:cNvPr id="153606" name="Rectangle 6"/>
          <p:cNvSpPr>
            <a:spLocks noChangeArrowheads="1"/>
          </p:cNvSpPr>
          <p:nvPr/>
        </p:nvSpPr>
        <p:spPr bwMode="auto">
          <a:xfrm>
            <a:off x="1835150" y="2455863"/>
            <a:ext cx="4737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>
                <a:latin typeface="Bradley Hand ITC" pitchFamily="66" charset="0"/>
              </a:rPr>
              <a:t>al cui centro è una vasca, in asse con la grande,</a:t>
            </a:r>
          </a:p>
        </p:txBody>
      </p:sp>
      <p:sp>
        <p:nvSpPr>
          <p:cNvPr id="153607" name="Rectangle 7"/>
          <p:cNvSpPr>
            <a:spLocks noChangeArrowheads="1"/>
          </p:cNvSpPr>
          <p:nvPr/>
        </p:nvSpPr>
        <p:spPr bwMode="auto">
          <a:xfrm>
            <a:off x="2195513" y="3248025"/>
            <a:ext cx="50657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>
                <a:latin typeface="Bradley Hand ITC" pitchFamily="66" charset="0"/>
              </a:rPr>
              <a:t>monumentale, apertura verso mare e con l'ambiente</a:t>
            </a:r>
          </a:p>
        </p:txBody>
      </p:sp>
      <p:sp>
        <p:nvSpPr>
          <p:cNvPr id="153608" name="Rectangle 8"/>
          <p:cNvSpPr>
            <a:spLocks noChangeArrowheads="1"/>
          </p:cNvSpPr>
          <p:nvPr/>
        </p:nvSpPr>
        <p:spPr bwMode="auto">
          <a:xfrm>
            <a:off x="2700338" y="3968750"/>
            <a:ext cx="25669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>
                <a:latin typeface="Bradley Hand ITC" pitchFamily="66" charset="0"/>
              </a:rPr>
              <a:t>più importante del piano.</a:t>
            </a:r>
          </a:p>
        </p:txBody>
      </p:sp>
      <p:pic>
        <p:nvPicPr>
          <p:cNvPr id="153609" name="Picture 9" descr="villa romana 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6900" y="260350"/>
            <a:ext cx="1804988" cy="21605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6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53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3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3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53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53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5" grpId="0"/>
      <p:bldP spid="153606" grpId="0"/>
      <p:bldP spid="153607" grpId="0"/>
      <p:bldP spid="15360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Venerdì_Santo_processio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4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lagellant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Battenti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25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25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rocessione_venerdì_san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SC0359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5288" cy="6964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Welco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975" y="1189038"/>
            <a:ext cx="7510463" cy="44799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1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Villamena_chiesa_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0"/>
            <a:ext cx="5143500" cy="6858000"/>
          </a:xfrm>
          <a:prstGeom prst="rect">
            <a:avLst/>
          </a:prstGeom>
          <a:noFill/>
        </p:spPr>
      </p:pic>
      <p:pic>
        <p:nvPicPr>
          <p:cNvPr id="30723" name="Basi musicali Karaoke - Renato Zero - Mi vendo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79388" y="63087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7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2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Villamena_quadro_Madonna_con_Bambi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45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villame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2413" y="0"/>
            <a:ext cx="9396413" cy="70485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valentina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9263" y="0"/>
            <a:ext cx="3116262" cy="6858000"/>
          </a:xfrm>
          <a:prstGeom prst="rect">
            <a:avLst/>
          </a:prstGeom>
          <a:noFill/>
        </p:spPr>
      </p:pic>
      <p:sp>
        <p:nvSpPr>
          <p:cNvPr id="31747" name="WordArt 3"/>
          <p:cNvSpPr>
            <a:spLocks noChangeArrowheads="1" noChangeShapeType="1" noTextEdit="1"/>
          </p:cNvSpPr>
          <p:nvPr/>
        </p:nvSpPr>
        <p:spPr bwMode="auto">
          <a:xfrm>
            <a:off x="755650" y="5661025"/>
            <a:ext cx="77343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la ninfa del Parco Monti Lattari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animBg="1"/>
      <p:bldP spid="3174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3ninfe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0"/>
            <a:ext cx="676275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valentina_presentazione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0713"/>
            <a:ext cx="9144000" cy="57340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96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valenti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valentina_premiazione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0"/>
            <a:ext cx="4524375" cy="6858000"/>
          </a:xfrm>
          <a:prstGeom prst="rect">
            <a:avLst/>
          </a:prstGeom>
          <a:noFill/>
        </p:spPr>
      </p:pic>
      <p:sp>
        <p:nvSpPr>
          <p:cNvPr id="28675" name="WordArt 3"/>
          <p:cNvSpPr>
            <a:spLocks noChangeArrowheads="1" noChangeShapeType="1" noTextEdit="1"/>
          </p:cNvSpPr>
          <p:nvPr/>
        </p:nvSpPr>
        <p:spPr bwMode="auto">
          <a:xfrm>
            <a:off x="468313" y="5516563"/>
            <a:ext cx="8210550" cy="938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Valentina Criscuolo eletta</a:t>
            </a:r>
          </a:p>
          <a:p>
            <a:pPr algn="ctr"/>
            <a:r>
              <a:rPr lang="it-IT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 ninfa dei parchi della Campania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  <p:bldP spid="28675" grpId="1" animBg="1"/>
      <p:bldP spid="28675" grpId="2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grupp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8" y="0"/>
            <a:ext cx="7743825" cy="68913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UNPLI_naz_le_Siderno_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1" name="101.tina-turner.open-arms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839200" y="702945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76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76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5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villa romana 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549275"/>
            <a:ext cx="3225800" cy="3860800"/>
          </a:xfrm>
          <a:prstGeom prst="rect">
            <a:avLst/>
          </a:prstGeom>
          <a:noFill/>
        </p:spPr>
      </p:pic>
      <p:pic>
        <p:nvPicPr>
          <p:cNvPr id="134147" name="Picture 3" descr="villa_44 cop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549275"/>
            <a:ext cx="5040312" cy="3781425"/>
          </a:xfrm>
          <a:prstGeom prst="rect">
            <a:avLst/>
          </a:prstGeom>
          <a:noFill/>
        </p:spPr>
      </p:pic>
      <p:sp>
        <p:nvSpPr>
          <p:cNvPr id="134148" name="WordArt 4" descr="Carta"/>
          <p:cNvSpPr>
            <a:spLocks noChangeArrowheads="1" noChangeShapeType="1" noTextEdit="1"/>
          </p:cNvSpPr>
          <p:nvPr/>
        </p:nvSpPr>
        <p:spPr bwMode="auto">
          <a:xfrm>
            <a:off x="468313" y="5373688"/>
            <a:ext cx="7986712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la Villa Marittima Archeologica Romana del 1° sec. d.C.</a:t>
            </a:r>
          </a:p>
        </p:txBody>
      </p:sp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13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3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UNPLI_Assemblea_naz_le_Siderno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66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rciconfraternita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Arciconfraternita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7075" y="0"/>
            <a:ext cx="514985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6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7" name="Picture 3" descr="proloco mino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5" name="Picture 3" descr="DSC027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1" name="Picture 3" descr="pannello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3141663"/>
            <a:ext cx="3328987" cy="2663825"/>
          </a:xfrm>
          <a:prstGeom prst="rect">
            <a:avLst/>
          </a:prstGeom>
          <a:noFill/>
        </p:spPr>
      </p:pic>
      <p:pic>
        <p:nvPicPr>
          <p:cNvPr id="181252" name="Picture 4" descr="arciconf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549275"/>
            <a:ext cx="2408237" cy="24082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basili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basilica nottur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8915" name="WordArt 3"/>
          <p:cNvSpPr>
            <a:spLocks noChangeArrowheads="1" noChangeShapeType="1" noTextEdit="1"/>
          </p:cNvSpPr>
          <p:nvPr/>
        </p:nvSpPr>
        <p:spPr bwMode="auto">
          <a:xfrm>
            <a:off x="1403350" y="6308725"/>
            <a:ext cx="676910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Basilica di santa Trofimena ex cattedrale -fine settecento-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ampani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2738" y="149225"/>
            <a:ext cx="3438525" cy="6559550"/>
          </a:xfrm>
          <a:prstGeom prst="rect">
            <a:avLst/>
          </a:prstGeom>
          <a:noFill/>
        </p:spPr>
      </p:pic>
      <p:sp>
        <p:nvSpPr>
          <p:cNvPr id="40963" name="WordArt 3"/>
          <p:cNvSpPr>
            <a:spLocks noChangeArrowheads="1" noChangeShapeType="1" noTextEdit="1"/>
          </p:cNvSpPr>
          <p:nvPr/>
        </p:nvSpPr>
        <p:spPr bwMode="auto">
          <a:xfrm>
            <a:off x="1403350" y="5949950"/>
            <a:ext cx="619125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campanile della Basilica di santa Trofimena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animBg="1"/>
      <p:bldP spid="40963" grpId="1" animBg="1"/>
      <p:bldP spid="40963" grpId="2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1" name="Picture 3" descr="calendario 20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79438"/>
            <a:ext cx="9144000" cy="74374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villa_44 cop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cover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5" name="Picture 3" descr="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8000" y="0"/>
            <a:ext cx="9652000" cy="7239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9" name="Picture 3" descr="DSC033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06400"/>
            <a:ext cx="9685338" cy="7264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3" name="Picture 3" descr="omaggio a Mario Apicell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7" name="Picture 3" descr="gruppo Pro Loco Minori a Villa d Es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ampanile annunzia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1913" cy="6858000"/>
          </a:xfrm>
          <a:prstGeom prst="rect">
            <a:avLst/>
          </a:prstGeom>
          <a:noFill/>
        </p:spPr>
      </p:pic>
      <p:sp>
        <p:nvSpPr>
          <p:cNvPr id="41987" name="WordArt 3"/>
          <p:cNvSpPr>
            <a:spLocks noChangeArrowheads="1" noChangeShapeType="1" noTextEdit="1"/>
          </p:cNvSpPr>
          <p:nvPr/>
        </p:nvSpPr>
        <p:spPr bwMode="auto">
          <a:xfrm>
            <a:off x="395288" y="6308725"/>
            <a:ext cx="370522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campanile dell'Annunziata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  <p:bldP spid="41987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20" name="Picture 4" descr="campanile con fichi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68538" y="-3051175"/>
            <a:ext cx="13716001" cy="1828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barche dalla spiagg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78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3" name="Picture 3" descr="6 tr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Minori panoram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765175"/>
            <a:ext cx="7056438" cy="52927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Villa_Romana_Tepidarium_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pull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astell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</p:spPr>
      </p:pic>
      <p:sp>
        <p:nvSpPr>
          <p:cNvPr id="36867" name="WordArt 3"/>
          <p:cNvSpPr>
            <a:spLocks noChangeArrowheads="1" noChangeShapeType="1" noTextEdit="1"/>
          </p:cNvSpPr>
          <p:nvPr/>
        </p:nvSpPr>
        <p:spPr bwMode="auto">
          <a:xfrm>
            <a:off x="684213" y="6237288"/>
            <a:ext cx="150495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il Castello 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hiesa dell angel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0"/>
            <a:ext cx="6503988" cy="6858000"/>
          </a:xfrm>
          <a:prstGeom prst="rect">
            <a:avLst/>
          </a:prstGeom>
          <a:noFill/>
        </p:spPr>
      </p:pic>
      <p:sp>
        <p:nvSpPr>
          <p:cNvPr id="45059" name="WordArt 3"/>
          <p:cNvSpPr>
            <a:spLocks noChangeArrowheads="1" noChangeShapeType="1" noTextEdit="1"/>
          </p:cNvSpPr>
          <p:nvPr/>
        </p:nvSpPr>
        <p:spPr bwMode="auto">
          <a:xfrm>
            <a:off x="395288" y="6308725"/>
            <a:ext cx="513397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Chiesa dell'Angelo Custode XIII sec.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animBg="1"/>
      <p:bldP spid="45059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hiesa_dell_Angel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1773238"/>
            <a:ext cx="4608513" cy="312578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hiesa san giovan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0"/>
            <a:ext cx="5148262" cy="6858000"/>
          </a:xfrm>
          <a:prstGeom prst="rect">
            <a:avLst/>
          </a:prstGeom>
          <a:noFill/>
        </p:spPr>
      </p:pic>
      <p:sp>
        <p:nvSpPr>
          <p:cNvPr id="46083" name="WordArt 3"/>
          <p:cNvSpPr>
            <a:spLocks noChangeArrowheads="1" noChangeShapeType="1" noTextEdit="1"/>
          </p:cNvSpPr>
          <p:nvPr/>
        </p:nvSpPr>
        <p:spPr bwMode="auto">
          <a:xfrm>
            <a:off x="611188" y="6237288"/>
            <a:ext cx="776287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Chiesa di san Giovanni del Piezulo -origine medioevale-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animBg="1"/>
      <p:bldP spid="46083" grpId="1" animBg="1"/>
      <p:bldP spid="46083" grpId="2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tor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2413" y="-242888"/>
            <a:ext cx="9753601" cy="7775576"/>
          </a:xfrm>
          <a:prstGeom prst="rect">
            <a:avLst/>
          </a:prstGeom>
          <a:noFill/>
        </p:spPr>
      </p:pic>
      <p:sp>
        <p:nvSpPr>
          <p:cNvPr id="51203" name="WordArt 3"/>
          <p:cNvSpPr>
            <a:spLocks noChangeArrowheads="1" noChangeShapeType="1" noTextEdit="1"/>
          </p:cNvSpPr>
          <p:nvPr/>
        </p:nvSpPr>
        <p:spPr bwMode="auto">
          <a:xfrm>
            <a:off x="684213" y="6308725"/>
            <a:ext cx="216217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Torri di guardia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Ceramiche_Ruoc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</p:spPr>
      </p:pic>
      <p:sp>
        <p:nvSpPr>
          <p:cNvPr id="49156" name="WordArt 4"/>
          <p:cNvSpPr>
            <a:spLocks noChangeArrowheads="1" noChangeShapeType="1" noTextEdit="1"/>
          </p:cNvSpPr>
          <p:nvPr/>
        </p:nvSpPr>
        <p:spPr bwMode="auto">
          <a:xfrm>
            <a:off x="4716463" y="6092825"/>
            <a:ext cx="377190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ceramiche Vittorio Ruocco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UNPLI_prov_le_Mario_Franco_Mario_Pinuccio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0179" name="WordArt 3"/>
          <p:cNvSpPr>
            <a:spLocks noChangeArrowheads="1" noChangeShapeType="1" noTextEdit="1"/>
          </p:cNvSpPr>
          <p:nvPr/>
        </p:nvSpPr>
        <p:spPr bwMode="auto">
          <a:xfrm>
            <a:off x="395288" y="6381750"/>
            <a:ext cx="334327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UNPLI a Roscigno Vecchia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6" name="Picture 4" descr="UNPLI mix 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29688" cy="67056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tiro_rete_lampa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2228" name="WordArt 4"/>
          <p:cNvSpPr>
            <a:spLocks noChangeArrowheads="1" noChangeShapeType="1" noTextEdit="1"/>
          </p:cNvSpPr>
          <p:nvPr/>
        </p:nvSpPr>
        <p:spPr bwMode="auto">
          <a:xfrm>
            <a:off x="4716463" y="6092825"/>
            <a:ext cx="377190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lampare -pesca notturna-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2" name="Picture 4" descr="UNPLI S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30263" y="0"/>
            <a:ext cx="9974263" cy="74803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468313" y="1052513"/>
            <a:ext cx="8064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it-IT" b="1" i="1"/>
              <a:t>Le insenature della costa di Amalfi, protette dai </a:t>
            </a:r>
          </a:p>
        </p:txBody>
      </p:sp>
      <p:sp>
        <p:nvSpPr>
          <p:cNvPr id="150531" name="Rectangle 3"/>
          <p:cNvSpPr>
            <a:spLocks noChangeArrowheads="1"/>
          </p:cNvSpPr>
          <p:nvPr/>
        </p:nvSpPr>
        <p:spPr bwMode="auto">
          <a:xfrm>
            <a:off x="468313" y="1412875"/>
            <a:ext cx="527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i="1"/>
              <a:t>venti settentrionali, profonde e riparate, furono</a:t>
            </a:r>
          </a:p>
        </p:txBody>
      </p:sp>
      <p:sp>
        <p:nvSpPr>
          <p:cNvPr id="150532" name="Rectangle 4"/>
          <p:cNvSpPr>
            <a:spLocks noChangeArrowheads="1"/>
          </p:cNvSpPr>
          <p:nvPr/>
        </p:nvSpPr>
        <p:spPr bwMode="auto">
          <a:xfrm>
            <a:off x="468313" y="1773238"/>
            <a:ext cx="5302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i="1"/>
              <a:t>evidentemente considerate ideali per costruirvi</a:t>
            </a:r>
          </a:p>
        </p:txBody>
      </p:sp>
      <p:sp>
        <p:nvSpPr>
          <p:cNvPr id="150533" name="Rectangle 5"/>
          <p:cNvSpPr>
            <a:spLocks noChangeArrowheads="1"/>
          </p:cNvSpPr>
          <p:nvPr/>
        </p:nvSpPr>
        <p:spPr bwMode="auto">
          <a:xfrm>
            <a:off x="468313" y="2133600"/>
            <a:ext cx="5073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i="1"/>
              <a:t>delle ville, dove soggiornare  periodicamente</a:t>
            </a:r>
          </a:p>
        </p:txBody>
      </p:sp>
      <p:sp>
        <p:nvSpPr>
          <p:cNvPr id="150534" name="Rectangle 6"/>
          <p:cNvSpPr>
            <a:spLocks noChangeArrowheads="1"/>
          </p:cNvSpPr>
          <p:nvPr/>
        </p:nvSpPr>
        <p:spPr bwMode="auto">
          <a:xfrm>
            <a:off x="2555875" y="3213100"/>
            <a:ext cx="527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i="1"/>
              <a:t>Come Positano, Li Galli, Vietri e, forse, Cetara,</a:t>
            </a:r>
            <a:r>
              <a:rPr lang="it-IT"/>
              <a:t> </a:t>
            </a:r>
          </a:p>
        </p:txBody>
      </p:sp>
      <p:sp>
        <p:nvSpPr>
          <p:cNvPr id="150535" name="Rectangle 7"/>
          <p:cNvSpPr>
            <a:spLocks noChangeArrowheads="1"/>
          </p:cNvSpPr>
          <p:nvPr/>
        </p:nvSpPr>
        <p:spPr bwMode="auto">
          <a:xfrm>
            <a:off x="2555875" y="3573463"/>
            <a:ext cx="5226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i="1"/>
              <a:t>anche la stretta valle del Reginna Minor ospitò</a:t>
            </a:r>
          </a:p>
        </p:txBody>
      </p:sp>
      <p:sp>
        <p:nvSpPr>
          <p:cNvPr id="150536" name="Rectangle 8"/>
          <p:cNvSpPr>
            <a:spLocks noChangeArrowheads="1"/>
          </p:cNvSpPr>
          <p:nvPr/>
        </p:nvSpPr>
        <p:spPr bwMode="auto">
          <a:xfrm>
            <a:off x="2555875" y="4005263"/>
            <a:ext cx="5556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i="1"/>
              <a:t>una imponente  villa per il riposo del proprietario.</a:t>
            </a:r>
          </a:p>
        </p:txBody>
      </p:sp>
      <p:sp>
        <p:nvSpPr>
          <p:cNvPr id="150537" name="Rectangle 9"/>
          <p:cNvSpPr>
            <a:spLocks noChangeArrowheads="1"/>
          </p:cNvSpPr>
          <p:nvPr/>
        </p:nvSpPr>
        <p:spPr bwMode="auto">
          <a:xfrm>
            <a:off x="2555875" y="4437063"/>
            <a:ext cx="5480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i="1"/>
              <a:t>Il nome del gentiluomo che  scelse la località per</a:t>
            </a:r>
          </a:p>
        </p:txBody>
      </p:sp>
      <p:sp>
        <p:nvSpPr>
          <p:cNvPr id="150538" name="Rectangle 10"/>
          <p:cNvSpPr>
            <a:spLocks noChangeArrowheads="1"/>
          </p:cNvSpPr>
          <p:nvPr/>
        </p:nvSpPr>
        <p:spPr bwMode="auto">
          <a:xfrm>
            <a:off x="2555875" y="4868863"/>
            <a:ext cx="4718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i="1"/>
              <a:t>farvi edificare la sua villa non è purtroppo</a:t>
            </a:r>
          </a:p>
        </p:txBody>
      </p:sp>
      <p:sp>
        <p:nvSpPr>
          <p:cNvPr id="150539" name="Rectangle 11"/>
          <p:cNvSpPr>
            <a:spLocks noChangeArrowheads="1"/>
          </p:cNvSpPr>
          <p:nvPr/>
        </p:nvSpPr>
        <p:spPr bwMode="auto">
          <a:xfrm>
            <a:off x="2627313" y="5300663"/>
            <a:ext cx="1466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i="1"/>
              <a:t>conosciuto.</a:t>
            </a:r>
          </a:p>
        </p:txBody>
      </p:sp>
      <p:pic>
        <p:nvPicPr>
          <p:cNvPr id="150541" name="Picture 13" descr="villa romana 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6900" y="260350"/>
            <a:ext cx="1804988" cy="21605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0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50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50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0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50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50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150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4" dur="1" fill="hold"/>
                                        <p:tgtEl>
                                          <p:spTgt spid="150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50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4" dur="500"/>
                                        <p:tgtEl>
                                          <p:spTgt spid="150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50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2000"/>
                                        <p:tgtEl>
                                          <p:spTgt spid="150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7" name="Picture 3" descr="DSC032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Stand_proloco_Galatina_LE_giugno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5" name="Picture 3" descr="Napolitano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9" name="Picture 3" descr="Certosa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3" name="Picture 3" descr="COPERTI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692150"/>
            <a:ext cx="8569325" cy="64277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fond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1938" y="-47625"/>
            <a:ext cx="9667876" cy="69532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Sfilata_macchine_d_epoca_apr_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765175"/>
            <a:ext cx="7272338" cy="54530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santa luc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549275"/>
            <a:ext cx="5332413" cy="57578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Regione Campania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2413" y="0"/>
            <a:ext cx="9396413" cy="6858000"/>
          </a:xfrm>
          <a:prstGeom prst="rect">
            <a:avLst/>
          </a:prstGeom>
          <a:noFill/>
        </p:spPr>
      </p:pic>
      <p:sp>
        <p:nvSpPr>
          <p:cNvPr id="57347" name="WordArt 3"/>
          <p:cNvSpPr>
            <a:spLocks noChangeArrowheads="1" noChangeShapeType="1" noTextEdit="1"/>
          </p:cNvSpPr>
          <p:nvPr/>
        </p:nvSpPr>
        <p:spPr bwMode="auto">
          <a:xfrm>
            <a:off x="179388" y="6308725"/>
            <a:ext cx="201612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BMT Napoli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Galeone Amalfi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223963" y="284163"/>
            <a:ext cx="7129462" cy="5256212"/>
          </a:xfrm>
          <a:noFill/>
          <a:ln/>
        </p:spPr>
      </p:pic>
      <p:sp>
        <p:nvSpPr>
          <p:cNvPr id="145411" name="WordArt 3"/>
          <p:cNvSpPr>
            <a:spLocks noChangeArrowheads="1" noChangeShapeType="1" noTextEdit="1"/>
          </p:cNvSpPr>
          <p:nvPr/>
        </p:nvSpPr>
        <p:spPr bwMode="auto">
          <a:xfrm>
            <a:off x="250825" y="5805488"/>
            <a:ext cx="8785225" cy="72072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it-IT" sz="20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BIT MILANO 2005 Galeone di Amalfi  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illa_Romana_Scala_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quartetto d'archi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8371" name="WordArt 3"/>
          <p:cNvSpPr>
            <a:spLocks noChangeArrowheads="1" noChangeShapeType="1" noTextEdit="1"/>
          </p:cNvSpPr>
          <p:nvPr/>
        </p:nvSpPr>
        <p:spPr bwMode="auto">
          <a:xfrm>
            <a:off x="539750" y="6165850"/>
            <a:ext cx="377190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concerto di musica da camera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Pres Pasquale Petrillo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57338"/>
            <a:ext cx="9144000" cy="40100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DSC099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23388" cy="69929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Pict0017 COSTIRA DA CIMBRONE cop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1125538"/>
            <a:ext cx="6107112" cy="46466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Jingle Band e Pro Loco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69925" y="274638"/>
            <a:ext cx="7804150" cy="5851525"/>
          </a:xfrm>
          <a:noFill/>
          <a:ln/>
        </p:spPr>
      </p:pic>
      <p:sp>
        <p:nvSpPr>
          <p:cNvPr id="146435" name="WordArt 3"/>
          <p:cNvSpPr>
            <a:spLocks noChangeArrowheads="1" noChangeShapeType="1" noTextEdit="1"/>
          </p:cNvSpPr>
          <p:nvPr/>
        </p:nvSpPr>
        <p:spPr bwMode="auto">
          <a:xfrm>
            <a:off x="0" y="476250"/>
            <a:ext cx="8964613" cy="71913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it-IT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NATALE 2004</a:t>
            </a:r>
          </a:p>
          <a:p>
            <a:pPr algn="ctr"/>
            <a:r>
              <a:rPr lang="it-IT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Jingle Bells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Pasta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ndunde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4813"/>
            <a:ext cx="9144000" cy="6186487"/>
          </a:xfrm>
          <a:prstGeom prst="rect">
            <a:avLst/>
          </a:prstGeom>
          <a:noFill/>
        </p:spPr>
      </p:pic>
      <p:sp>
        <p:nvSpPr>
          <p:cNvPr id="60419" name="WordArt 3"/>
          <p:cNvSpPr>
            <a:spLocks noChangeArrowheads="1" noChangeShapeType="1" noTextEdit="1"/>
          </p:cNvSpPr>
          <p:nvPr/>
        </p:nvSpPr>
        <p:spPr bwMode="auto">
          <a:xfrm>
            <a:off x="395288" y="6021388"/>
            <a:ext cx="2016125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gency FB"/>
              </a:rPr>
              <a:t>pasta a mano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nimBg="1"/>
      <p:bldP spid="60419" grpId="1" animBg="1"/>
      <p:bldP spid="60419" grpId="2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orolog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908050"/>
            <a:ext cx="6570663" cy="49339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Minori-Maiori cop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92150"/>
            <a:ext cx="9144000" cy="44719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Minori_sep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683" name="01-Madonna_-_Hung_U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79388" y="63087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6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68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illa_Romana_Triclinio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Minori_presepe_natura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36050" cy="67770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Minori_panorama cop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Minori_Hel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Minori_Helicop_small3 cop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338138"/>
            <a:ext cx="8242300" cy="61817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minori panorama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Minori_da_Villame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Minori_5sep03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Minori_da_ove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0975" y="0"/>
            <a:ext cx="624205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minori lungoma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57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minori nottur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0"/>
            <a:ext cx="6911975" cy="68103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theme/theme1.xml><?xml version="1.0" encoding="utf-8"?>
<a:theme xmlns:a="http://schemas.openxmlformats.org/drawingml/2006/main" name="AAAA Presentazione Pro Loco Minori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AAAA Presentazione Pro Loco Minori</Template>
  <TotalTime>1</TotalTime>
  <Words>425</Words>
  <Application>Microsoft Office PowerPoint</Application>
  <PresentationFormat>Presentazione su schermo (4:3)</PresentationFormat>
  <Paragraphs>70</Paragraphs>
  <Slides>180</Slides>
  <Notes>0</Notes>
  <HiddenSlides>0</HiddenSlides>
  <MMClips>7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180</vt:i4>
      </vt:variant>
    </vt:vector>
  </HeadingPairs>
  <TitlesOfParts>
    <vt:vector size="182" baseType="lpstr">
      <vt:lpstr>AAAA Presentazione Pro Loco Minori</vt:lpstr>
      <vt:lpstr>Acrobat Document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  <vt:lpstr>Diapositiva 130</vt:lpstr>
      <vt:lpstr>Diapositiva 131</vt:lpstr>
      <vt:lpstr>Diapositiva 132</vt:lpstr>
      <vt:lpstr>Diapositiva 133</vt:lpstr>
      <vt:lpstr>Diapositiva 134</vt:lpstr>
      <vt:lpstr>Diapositiva 135</vt:lpstr>
      <vt:lpstr>Diapositiva 136</vt:lpstr>
      <vt:lpstr>Diapositiva 137</vt:lpstr>
      <vt:lpstr>Diapositiva 138</vt:lpstr>
      <vt:lpstr>Diapositiva 139</vt:lpstr>
      <vt:lpstr>Diapositiva 140</vt:lpstr>
      <vt:lpstr>Diapositiva 141</vt:lpstr>
      <vt:lpstr>Diapositiva 142</vt:lpstr>
      <vt:lpstr>Diapositiva 143</vt:lpstr>
      <vt:lpstr>Diapositiva 144</vt:lpstr>
      <vt:lpstr>Diapositiva 145</vt:lpstr>
      <vt:lpstr>Diapositiva 146</vt:lpstr>
      <vt:lpstr>Diapositiva 147</vt:lpstr>
      <vt:lpstr>Diapositiva 148</vt:lpstr>
      <vt:lpstr>Diapositiva 149</vt:lpstr>
      <vt:lpstr>Diapositiva 150</vt:lpstr>
      <vt:lpstr>Diapositiva 151</vt:lpstr>
      <vt:lpstr>Diapositiva 152</vt:lpstr>
      <vt:lpstr>Diapositiva 153</vt:lpstr>
      <vt:lpstr>Diapositiva 154</vt:lpstr>
      <vt:lpstr>Diapositiva 155</vt:lpstr>
      <vt:lpstr>Diapositiva 156</vt:lpstr>
      <vt:lpstr>Diapositiva 157</vt:lpstr>
      <vt:lpstr>Diapositiva 158</vt:lpstr>
      <vt:lpstr>Diapositiva 159</vt:lpstr>
      <vt:lpstr>Diapositiva 160</vt:lpstr>
      <vt:lpstr>Diapositiva 161</vt:lpstr>
      <vt:lpstr>Diapositiva 162</vt:lpstr>
      <vt:lpstr>Diapositiva 163</vt:lpstr>
      <vt:lpstr>Diapositiva 164</vt:lpstr>
      <vt:lpstr>Diapositiva 165</vt:lpstr>
      <vt:lpstr>Diapositiva 166</vt:lpstr>
      <vt:lpstr>Diapositiva 167</vt:lpstr>
      <vt:lpstr>Diapositiva 168</vt:lpstr>
      <vt:lpstr>Diapositiva 169</vt:lpstr>
      <vt:lpstr>Diapositiva 170</vt:lpstr>
      <vt:lpstr>Diapositiva 171</vt:lpstr>
      <vt:lpstr>Diapositiva 172</vt:lpstr>
      <vt:lpstr>Diapositiva 173</vt:lpstr>
      <vt:lpstr>Diapositiva 174</vt:lpstr>
      <vt:lpstr>Diapositiva 175</vt:lpstr>
      <vt:lpstr>Diapositiva 176</vt:lpstr>
      <vt:lpstr>Diapositiva 177</vt:lpstr>
      <vt:lpstr>Diapositiva 178</vt:lpstr>
      <vt:lpstr>Diapositiva 179</vt:lpstr>
      <vt:lpstr>Diapositiva 180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Mario</dc:creator>
  <cp:lastModifiedBy>Mario</cp:lastModifiedBy>
  <cp:revision>1</cp:revision>
  <dcterms:created xsi:type="dcterms:W3CDTF">2007-12-16T17:50:28Z</dcterms:created>
  <dcterms:modified xsi:type="dcterms:W3CDTF">2007-12-16T17:51:55Z</dcterms:modified>
</cp:coreProperties>
</file>